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8" r:id="rId13"/>
    <p:sldId id="269" r:id="rId14"/>
    <p:sldId id="266" r:id="rId15"/>
    <p:sldId id="267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A472-CA9B-49E5-8B24-72A1C04DB431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164B-A422-46D1-A219-BCA3963D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B4062D-73CD-44FD-9184-CDF2EA6CFD1B}" type="datetime1">
              <a:rPr lang="en-US" smtClean="0"/>
              <a:t>12/3/12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866-F51F-45BD-9FBB-8BA72EAC863F}" type="datetime1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889F-DD61-414B-AE0B-96686768C802}" type="datetime1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DCC-B520-4901-B0A0-989345A28E88}" type="datetime1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DB7D9-DEA6-4773-9C26-D8EA470363BE}" type="datetime1">
              <a:rPr lang="en-US" smtClean="0"/>
              <a:t>12/3/12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B7D2-496A-4AA0-8F01-10549C27CAEB}" type="datetime1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4D13-F57B-4FF2-91F5-736B6DB0F24A}" type="datetime1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78A5-2800-492E-9800-91B4592BAA92}" type="datetime1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EC6B-DEA8-4C60-B181-4B824976E415}" type="datetime1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31A8-64BA-4AE2-8534-C1F8060D7374}" type="datetime1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435-FEEC-4F6D-AD25-9DCE7998E1B9}" type="datetime1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4FC1FF2-C1F7-4C80-9090-0F017D065AA7}" type="datetime1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0624406-0E4E-4C57-824E-6FF8A33AC4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3124200"/>
            <a:ext cx="19812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APEX Engineering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Ian Braun 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Andrew Halley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Jorge Hernandez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err="1" smtClean="0"/>
              <a:t>Mohamad</a:t>
            </a:r>
            <a:r>
              <a:rPr lang="en-US" dirty="0" smtClean="0"/>
              <a:t> </a:t>
            </a:r>
            <a:r>
              <a:rPr lang="en-US" dirty="0" err="1" smtClean="0"/>
              <a:t>Haikal</a:t>
            </a:r>
            <a:r>
              <a:rPr lang="en-US" dirty="0" smtClean="0"/>
              <a:t> Bin </a:t>
            </a:r>
            <a:r>
              <a:rPr lang="en-US" dirty="0" err="1" smtClean="0"/>
              <a:t>Maamor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638800" cy="1828800"/>
          </a:xfrm>
        </p:spPr>
        <p:txBody>
          <a:bodyPr/>
          <a:lstStyle/>
          <a:p>
            <a:r>
              <a:rPr lang="en-US" dirty="0" smtClean="0"/>
              <a:t>Proposed Hualapai Museum Site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29" y="6252531"/>
            <a:ext cx="1048628" cy="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97369"/>
            <a:ext cx="5943600" cy="4481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105401" cy="47579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step for civil site design</a:t>
            </a:r>
          </a:p>
          <a:p>
            <a:r>
              <a:rPr lang="en-US" dirty="0" smtClean="0"/>
              <a:t>Used to create a detailed topographic map</a:t>
            </a:r>
          </a:p>
          <a:p>
            <a:r>
              <a:rPr lang="en-US" dirty="0" smtClean="0"/>
              <a:t>Necessary task for all aspects of civil site design</a:t>
            </a:r>
          </a:p>
          <a:p>
            <a:r>
              <a:rPr lang="en-US" dirty="0" smtClean="0"/>
              <a:t>Establish control points from ADOT highway monuments</a:t>
            </a:r>
          </a:p>
          <a:p>
            <a:r>
              <a:rPr lang="en-US" dirty="0" smtClean="0"/>
              <a:t>Confirm work with past surveyors</a:t>
            </a:r>
          </a:p>
          <a:p>
            <a:pPr marL="45720" indent="0">
              <a:buNone/>
            </a:pPr>
            <a:endParaRPr lang="en-US" i="1" dirty="0" smtClean="0"/>
          </a:p>
          <a:p>
            <a:pPr marL="45720" indent="0">
              <a:buNone/>
            </a:pPr>
            <a:endParaRPr lang="en-US" i="1" dirty="0"/>
          </a:p>
          <a:p>
            <a:pPr marL="45720" indent="0">
              <a:buNone/>
            </a:pPr>
            <a:endParaRPr lang="en-US" i="1" dirty="0" smtClean="0"/>
          </a:p>
          <a:p>
            <a:pPr marL="45720" indent="0">
              <a:buNone/>
            </a:pPr>
            <a:endParaRPr lang="en-US" i="1" dirty="0" smtClean="0"/>
          </a:p>
          <a:p>
            <a:pPr marL="45720" indent="0">
              <a:buNone/>
            </a:pPr>
            <a:endParaRPr lang="en-US" i="1" dirty="0"/>
          </a:p>
          <a:p>
            <a:pPr marL="45720" indent="0">
              <a:buNone/>
            </a:pPr>
            <a:r>
              <a:rPr lang="en-US" i="1" dirty="0" smtClean="0"/>
              <a:t>Deliverables: </a:t>
            </a:r>
            <a:r>
              <a:rPr lang="en-US" b="1" dirty="0" smtClean="0"/>
              <a:t>Contour Map, Proposed Fill/Grading Plan, Control Point Data Table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Surveying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1242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495801" cy="4407408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The current condition of the 7.5 acre parcel is bare earth</a:t>
            </a:r>
          </a:p>
          <a:p>
            <a:r>
              <a:rPr lang="en-US" sz="3300" dirty="0" smtClean="0"/>
              <a:t>A large combined parking facility is proposed</a:t>
            </a:r>
          </a:p>
          <a:p>
            <a:r>
              <a:rPr lang="en-US" sz="3300" dirty="0" smtClean="0"/>
              <a:t>The proposed paved parking facility and museum structure will alter the existing hydrology of the property</a:t>
            </a:r>
          </a:p>
          <a:p>
            <a:r>
              <a:rPr lang="en-US" sz="3300" dirty="0" smtClean="0"/>
              <a:t>Using the topographic map, the team will analyze new drainage issues</a:t>
            </a:r>
          </a:p>
          <a:p>
            <a:r>
              <a:rPr lang="en-US" sz="3300" dirty="0" smtClean="0"/>
              <a:t>Sizing hydraulic structures such a drop inlets and culverts will be considered</a:t>
            </a:r>
          </a:p>
          <a:p>
            <a:r>
              <a:rPr lang="en-US" sz="3300" dirty="0" smtClean="0"/>
              <a:t>Outflow will be fed into adjacent permeable grassland</a:t>
            </a:r>
          </a:p>
          <a:p>
            <a:r>
              <a:rPr lang="en-US" sz="3300" dirty="0" smtClean="0"/>
              <a:t>Potential for an oil water separator</a:t>
            </a:r>
            <a:endParaRPr lang="en-US" sz="3300" dirty="0"/>
          </a:p>
          <a:p>
            <a:endParaRPr lang="en-US" dirty="0" smtClean="0"/>
          </a:p>
          <a:p>
            <a:pPr marL="45720" indent="0">
              <a:buNone/>
            </a:pPr>
            <a:endParaRPr lang="en-US" sz="2900" dirty="0" smtClean="0"/>
          </a:p>
          <a:p>
            <a:pPr marL="45720" indent="0">
              <a:buNone/>
            </a:pPr>
            <a:endParaRPr lang="en-US" sz="2900" dirty="0"/>
          </a:p>
          <a:p>
            <a:pPr marL="45720" indent="0">
              <a:buNone/>
            </a:pPr>
            <a:r>
              <a:rPr lang="en-US" sz="2900" i="1" dirty="0" smtClean="0"/>
              <a:t>Deliverables:  </a:t>
            </a:r>
            <a:r>
              <a:rPr lang="en-US" sz="2900" b="1" i="1" dirty="0" smtClean="0"/>
              <a:t>Runoff Analysis, Hydraulic Structure Design Specifications</a:t>
            </a:r>
            <a:endParaRPr lang="en-US" sz="29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Water drainage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86000"/>
            <a:ext cx="39338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Peach Springs, AZ has citywide water distribution and wastewater removal</a:t>
            </a:r>
          </a:p>
          <a:p>
            <a:r>
              <a:rPr lang="en-US" dirty="0" smtClean="0"/>
              <a:t>The </a:t>
            </a:r>
            <a:r>
              <a:rPr lang="en-US" dirty="0"/>
              <a:t>proposed sanitary sewer should be designed and constructed in compliance with the Arizona Administrative </a:t>
            </a:r>
            <a:r>
              <a:rPr lang="en-US" dirty="0" smtClean="0"/>
              <a:t>Code</a:t>
            </a:r>
          </a:p>
          <a:p>
            <a:pPr lvl="0">
              <a:buClr>
                <a:srgbClr val="C66951"/>
              </a:buClr>
            </a:pPr>
            <a:r>
              <a:rPr lang="en-US" dirty="0">
                <a:solidFill>
                  <a:srgbClr val="534949"/>
                </a:solidFill>
              </a:rPr>
              <a:t>Blue stake will </a:t>
            </a:r>
            <a:r>
              <a:rPr lang="en-US" dirty="0" smtClean="0">
                <a:solidFill>
                  <a:srgbClr val="534949"/>
                </a:solidFill>
              </a:rPr>
              <a:t>be contacted and existing </a:t>
            </a:r>
            <a:r>
              <a:rPr lang="en-US" dirty="0">
                <a:solidFill>
                  <a:srgbClr val="534949"/>
                </a:solidFill>
              </a:rPr>
              <a:t>utility lines will be </a:t>
            </a:r>
            <a:r>
              <a:rPr lang="en-US" dirty="0" smtClean="0">
                <a:solidFill>
                  <a:srgbClr val="534949"/>
                </a:solidFill>
              </a:rPr>
              <a:t>shown </a:t>
            </a:r>
            <a:r>
              <a:rPr lang="en-US" dirty="0">
                <a:solidFill>
                  <a:srgbClr val="534949"/>
                </a:solidFill>
              </a:rPr>
              <a:t>on the contour </a:t>
            </a:r>
            <a:r>
              <a:rPr lang="en-US" dirty="0" smtClean="0">
                <a:solidFill>
                  <a:srgbClr val="534949"/>
                </a:solidFill>
              </a:rPr>
              <a:t>map</a:t>
            </a:r>
          </a:p>
          <a:p>
            <a:pPr lvl="0">
              <a:buClr>
                <a:srgbClr val="C66951"/>
              </a:buClr>
            </a:pPr>
            <a:r>
              <a:rPr lang="en-US" dirty="0" smtClean="0">
                <a:solidFill>
                  <a:srgbClr val="534949"/>
                </a:solidFill>
              </a:rPr>
              <a:t>Municipal water/sanitary sewer connection will be coordinated with public works</a:t>
            </a:r>
            <a:endParaRPr lang="en-US" dirty="0">
              <a:solidFill>
                <a:srgbClr val="534949"/>
              </a:solidFill>
            </a:endParaRPr>
          </a:p>
          <a:p>
            <a:endParaRPr lang="en-US" dirty="0" smtClean="0"/>
          </a:p>
          <a:p>
            <a:pPr marL="45720" lvl="0" indent="0">
              <a:buClr>
                <a:srgbClr val="C66951"/>
              </a:buClr>
              <a:buNone/>
            </a:pPr>
            <a:endParaRPr lang="en-US" i="1" dirty="0" smtClean="0">
              <a:solidFill>
                <a:srgbClr val="534949"/>
              </a:solidFill>
            </a:endParaRPr>
          </a:p>
          <a:p>
            <a:pPr marL="45720" lvl="0" indent="0">
              <a:buClr>
                <a:srgbClr val="C66951"/>
              </a:buClr>
              <a:buNone/>
            </a:pPr>
            <a:endParaRPr lang="en-US" i="1" dirty="0">
              <a:solidFill>
                <a:srgbClr val="534949"/>
              </a:solidFill>
            </a:endParaRPr>
          </a:p>
          <a:p>
            <a:pPr marL="45720" lvl="0" indent="0">
              <a:buClr>
                <a:srgbClr val="C66951"/>
              </a:buClr>
              <a:buNone/>
            </a:pPr>
            <a:endParaRPr lang="en-US" i="1" dirty="0" smtClean="0">
              <a:solidFill>
                <a:srgbClr val="534949"/>
              </a:solidFill>
            </a:endParaRPr>
          </a:p>
          <a:p>
            <a:pPr marL="45720" lvl="0" indent="0">
              <a:buClr>
                <a:srgbClr val="C66951"/>
              </a:buClr>
              <a:buNone/>
            </a:pPr>
            <a:r>
              <a:rPr lang="en-US" i="1" dirty="0" smtClean="0">
                <a:solidFill>
                  <a:srgbClr val="534949"/>
                </a:solidFill>
              </a:rPr>
              <a:t>Deliverables</a:t>
            </a:r>
            <a:r>
              <a:rPr lang="en-US" i="1" dirty="0">
                <a:solidFill>
                  <a:srgbClr val="534949"/>
                </a:solidFill>
              </a:rPr>
              <a:t>: </a:t>
            </a:r>
            <a:r>
              <a:rPr lang="en-US" b="1" dirty="0" smtClean="0">
                <a:solidFill>
                  <a:srgbClr val="534949"/>
                </a:solidFill>
              </a:rPr>
              <a:t>Lines Located on Contour </a:t>
            </a:r>
            <a:r>
              <a:rPr lang="en-US" b="1" dirty="0">
                <a:solidFill>
                  <a:srgbClr val="534949"/>
                </a:solidFill>
              </a:rPr>
              <a:t>Map, </a:t>
            </a:r>
            <a:r>
              <a:rPr lang="en-US" b="1" dirty="0" smtClean="0">
                <a:solidFill>
                  <a:srgbClr val="534949"/>
                </a:solidFill>
              </a:rPr>
              <a:t>Proposed Schematic for Acceptable Connection Location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Sewer/Municipal water supply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proposed Hualapai museum will bring increased traffic to the area.</a:t>
            </a:r>
          </a:p>
          <a:p>
            <a:r>
              <a:rPr lang="en-US" dirty="0" smtClean="0"/>
              <a:t>A traffic count will be conducted on the surrounding intersection.</a:t>
            </a:r>
          </a:p>
          <a:p>
            <a:r>
              <a:rPr lang="en-US" dirty="0" smtClean="0"/>
              <a:t>Utilizing a modeling software the parking facility can be sized accordingly.</a:t>
            </a:r>
          </a:p>
          <a:p>
            <a:r>
              <a:rPr lang="en-US" dirty="0" smtClean="0"/>
              <a:t>Using the volumes from the analysis, and complying to the ADA guide lines the parking lot will be designed.</a:t>
            </a:r>
          </a:p>
          <a:p>
            <a:r>
              <a:rPr lang="en-US" dirty="0" smtClean="0"/>
              <a:t>Walkways and sidewalks will be designed as deemed necessary by the stakeholders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lvl="0" indent="0">
              <a:buClr>
                <a:srgbClr val="C66951"/>
              </a:buClr>
              <a:buNone/>
            </a:pPr>
            <a:r>
              <a:rPr lang="en-US" i="1" dirty="0">
                <a:solidFill>
                  <a:srgbClr val="534949"/>
                </a:solidFill>
              </a:rPr>
              <a:t>Deliverables: </a:t>
            </a:r>
            <a:r>
              <a:rPr lang="en-US" b="1" dirty="0" err="1" smtClean="0">
                <a:solidFill>
                  <a:srgbClr val="534949"/>
                </a:solidFill>
              </a:rPr>
              <a:t>PetraPRO</a:t>
            </a:r>
            <a:r>
              <a:rPr lang="en-US" b="1" dirty="0" smtClean="0">
                <a:solidFill>
                  <a:srgbClr val="534949"/>
                </a:solidFill>
              </a:rPr>
              <a:t> report, </a:t>
            </a:r>
            <a:r>
              <a:rPr lang="en-US" b="1" dirty="0" err="1" smtClean="0">
                <a:solidFill>
                  <a:srgbClr val="534949"/>
                </a:solidFill>
              </a:rPr>
              <a:t>Synchro</a:t>
            </a:r>
            <a:r>
              <a:rPr lang="en-US" b="1" dirty="0">
                <a:solidFill>
                  <a:srgbClr val="534949"/>
                </a:solidFill>
              </a:rPr>
              <a:t> </a:t>
            </a:r>
            <a:r>
              <a:rPr lang="en-US" b="1" dirty="0" smtClean="0">
                <a:solidFill>
                  <a:srgbClr val="534949"/>
                </a:solidFill>
              </a:rPr>
              <a:t>Printout, AutoCAD 		Drawing of Parking Facility</a:t>
            </a:r>
            <a:endParaRPr lang="en-US" i="1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facility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1676400"/>
            <a:ext cx="8743323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 Timeline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4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2819400" cy="1219200"/>
          </a:xfrm>
        </p:spPr>
        <p:txBody>
          <a:bodyPr/>
          <a:lstStyle/>
          <a:p>
            <a:r>
              <a:rPr lang="en-US" dirty="0" smtClean="0"/>
              <a:t>Proposed Budget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57395"/>
              </p:ext>
            </p:extLst>
          </p:nvPr>
        </p:nvGraphicFramePr>
        <p:xfrm>
          <a:off x="1608137" y="1776032"/>
          <a:ext cx="5953125" cy="4293361"/>
        </p:xfrm>
        <a:graphic>
          <a:graphicData uri="http://schemas.openxmlformats.org/drawingml/2006/table">
            <a:tbl>
              <a:tblPr firstRow="1" firstCol="1" bandRow="1"/>
              <a:tblGrid>
                <a:gridCol w="2124075"/>
                <a:gridCol w="742950"/>
                <a:gridCol w="568960"/>
                <a:gridCol w="777240"/>
                <a:gridCol w="839470"/>
                <a:gridCol w="900430"/>
              </a:tblGrid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 Name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 per Hour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Duration (</a:t>
                      </a:r>
                      <a:r>
                        <a:rPr lang="en-US" sz="1000" dirty="0" err="1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hrs</a:t>
                      </a: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Land Survey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Permitting for Onsite Visit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Research Land Information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$2,400.00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Mobilization and Demobilization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$1,800.00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Establishing Elevation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Crew man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$180.00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Topographic Survey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Crew man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Drafting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$1,800.00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Grading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Develop a Grading Plan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$1,200.00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Drafting of Grading Plan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$1,200.00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Building Footprint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Design Building Footprint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$4,800.00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Draft of Building Footprint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$1,200.00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76509"/>
              </p:ext>
            </p:extLst>
          </p:nvPr>
        </p:nvGraphicFramePr>
        <p:xfrm>
          <a:off x="1608137" y="1800035"/>
          <a:ext cx="5953125" cy="4403089"/>
        </p:xfrm>
        <a:graphic>
          <a:graphicData uri="http://schemas.openxmlformats.org/drawingml/2006/table">
            <a:tbl>
              <a:tblPr firstRow="1" firstCol="1" bandRow="1"/>
              <a:tblGrid>
                <a:gridCol w="2124075"/>
                <a:gridCol w="742950"/>
                <a:gridCol w="568960"/>
                <a:gridCol w="777240"/>
                <a:gridCol w="731838"/>
                <a:gridCol w="1008062"/>
              </a:tblGrid>
              <a:tr h="347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Task Name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 per Hour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Duration (</a:t>
                      </a:r>
                      <a:r>
                        <a:rPr lang="en-US" sz="1000" dirty="0" err="1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hrs</a:t>
                      </a: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6363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Storm Water Drainage Design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Precipitation Analysis/ Research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$1,500.00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HEC RAS Modeling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Sizing Hydraulic Structures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$2,400.00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Parking/ Pedestrian Accommodations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Traffic Flow Count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$1,200.00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Compile Traffic Count Data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Sizing Parking Lot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$1,200.00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Drafting Parking Lot Plans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Teaching Garden Walkway Design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$2,400.00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Drafting of Walkway Plans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Sr. Engineer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$26,580.00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Budget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8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146" name="Picture 2" descr="http://2.bp.blogspot.com/-hwdDPTScH7o/UKaTbk64_7I/AAAAAAAADSQ/HWnnKH1HBsU/s1600/Riddler+Question+Ma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Understanding- Slide 3</a:t>
            </a:r>
          </a:p>
          <a:p>
            <a:endParaRPr lang="en-US" dirty="0" smtClean="0"/>
          </a:p>
          <a:p>
            <a:r>
              <a:rPr lang="en-US" dirty="0" smtClean="0"/>
              <a:t>Scope of Services- Slide 8</a:t>
            </a:r>
          </a:p>
          <a:p>
            <a:endParaRPr lang="en-US" dirty="0" smtClean="0"/>
          </a:p>
          <a:p>
            <a:r>
              <a:rPr lang="en-US" dirty="0" smtClean="0"/>
              <a:t>Projected Timeline- Slide 14</a:t>
            </a:r>
          </a:p>
          <a:p>
            <a:endParaRPr lang="en-US" dirty="0" smtClean="0"/>
          </a:p>
          <a:p>
            <a:r>
              <a:rPr lang="en-US" dirty="0" smtClean="0"/>
              <a:t>Proposed Budget- Slide 15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4038601" cy="292912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Background Information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Stakeholders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Existing Site Conditions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Design 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Understanding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67082"/>
            <a:ext cx="363753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Music Mt Oct 25.2006 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" r="-114" b="-507"/>
          <a:stretch>
            <a:fillRect/>
          </a:stretch>
        </p:blipFill>
        <p:spPr bwMode="auto">
          <a:xfrm>
            <a:off x="381000" y="914400"/>
            <a:ext cx="3352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Arizona Map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860800" cy="4572000"/>
          </a:xfrm>
          <a:prstGeom prst="rect">
            <a:avLst/>
          </a:prstGeo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urved Right Arrow 5"/>
          <p:cNvSpPr/>
          <p:nvPr/>
        </p:nvSpPr>
        <p:spPr>
          <a:xfrm rot="20322056">
            <a:off x="3767138" y="1209675"/>
            <a:ext cx="1609725" cy="2135188"/>
          </a:xfrm>
          <a:prstGeom prst="curvedRightArrow">
            <a:avLst>
              <a:gd name="adj1" fmla="val 13450"/>
              <a:gd name="adj2" fmla="val 55925"/>
              <a:gd name="adj3" fmla="val 25000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Background </a:t>
            </a:r>
            <a:r>
              <a:rPr lang="en-US" dirty="0" err="1" smtClean="0">
                <a:latin typeface="Constantia" pitchFamily="18" charset="0"/>
              </a:rPr>
              <a:t>informATION</a:t>
            </a:r>
            <a:endParaRPr lang="en-US" dirty="0" smtClean="0">
              <a:latin typeface="Constantia" pitchFamily="18" charset="0"/>
            </a:endParaRPr>
          </a:p>
        </p:txBody>
      </p:sp>
      <p:sp>
        <p:nvSpPr>
          <p:cNvPr id="3078" name="Freeform 10"/>
          <p:cNvSpPr>
            <a:spLocks/>
          </p:cNvSpPr>
          <p:nvPr/>
        </p:nvSpPr>
        <p:spPr bwMode="auto">
          <a:xfrm>
            <a:off x="5562600" y="2362200"/>
            <a:ext cx="457200" cy="457200"/>
          </a:xfrm>
          <a:custGeom>
            <a:avLst/>
            <a:gdLst>
              <a:gd name="T0" fmla="*/ 2147483647 w 3338"/>
              <a:gd name="T1" fmla="*/ 379498791 h 3053"/>
              <a:gd name="T2" fmla="*/ 2147483647 w 3338"/>
              <a:gd name="T3" fmla="*/ 654894388 h 3053"/>
              <a:gd name="T4" fmla="*/ 2147483647 w 3338"/>
              <a:gd name="T5" fmla="*/ 933654216 h 3053"/>
              <a:gd name="T6" fmla="*/ 2147483647 w 3338"/>
              <a:gd name="T7" fmla="*/ 1336655895 h 3053"/>
              <a:gd name="T8" fmla="*/ 2147483647 w 3338"/>
              <a:gd name="T9" fmla="*/ 1487786728 h 3053"/>
              <a:gd name="T10" fmla="*/ 2147483647 w 3338"/>
              <a:gd name="T11" fmla="*/ 1387047615 h 3053"/>
              <a:gd name="T12" fmla="*/ 2147483647 w 3338"/>
              <a:gd name="T13" fmla="*/ 1561681486 h 3053"/>
              <a:gd name="T14" fmla="*/ 2147483647 w 3338"/>
              <a:gd name="T15" fmla="*/ 1914313309 h 3053"/>
              <a:gd name="T16" fmla="*/ 2147483647 w 3338"/>
              <a:gd name="T17" fmla="*/ 2147483647 h 3053"/>
              <a:gd name="T18" fmla="*/ 2147483647 w 3338"/>
              <a:gd name="T19" fmla="*/ 2147483647 h 3053"/>
              <a:gd name="T20" fmla="*/ 2147483647 w 3338"/>
              <a:gd name="T21" fmla="*/ 2147483647 h 3053"/>
              <a:gd name="T22" fmla="*/ 2147483647 w 3338"/>
              <a:gd name="T23" fmla="*/ 2147483647 h 3053"/>
              <a:gd name="T24" fmla="*/ 2147483647 w 3338"/>
              <a:gd name="T25" fmla="*/ 2147483647 h 3053"/>
              <a:gd name="T26" fmla="*/ 2147483647 w 3338"/>
              <a:gd name="T27" fmla="*/ 2147483647 h 3053"/>
              <a:gd name="T28" fmla="*/ 2147483647 w 3338"/>
              <a:gd name="T29" fmla="*/ 2147483647 h 3053"/>
              <a:gd name="T30" fmla="*/ 2147483647 w 3338"/>
              <a:gd name="T31" fmla="*/ 2147483647 h 3053"/>
              <a:gd name="T32" fmla="*/ 2147483647 w 3338"/>
              <a:gd name="T33" fmla="*/ 2147483647 h 3053"/>
              <a:gd name="T34" fmla="*/ 2147483647 w 3338"/>
              <a:gd name="T35" fmla="*/ 2147483647 h 3053"/>
              <a:gd name="T36" fmla="*/ 2147483647 w 3338"/>
              <a:gd name="T37" fmla="*/ 2147483647 h 3053"/>
              <a:gd name="T38" fmla="*/ 2147483647 w 3338"/>
              <a:gd name="T39" fmla="*/ 2147483647 h 3053"/>
              <a:gd name="T40" fmla="*/ 2147483647 w 3338"/>
              <a:gd name="T41" fmla="*/ 2147483647 h 3053"/>
              <a:gd name="T42" fmla="*/ 2147483647 w 3338"/>
              <a:gd name="T43" fmla="*/ 2147483647 h 3053"/>
              <a:gd name="T44" fmla="*/ 2147483647 w 3338"/>
              <a:gd name="T45" fmla="*/ 2147483647 h 3053"/>
              <a:gd name="T46" fmla="*/ 2147483647 w 3338"/>
              <a:gd name="T47" fmla="*/ 2147483647 h 3053"/>
              <a:gd name="T48" fmla="*/ 2147483647 w 3338"/>
              <a:gd name="T49" fmla="*/ 2147483647 h 3053"/>
              <a:gd name="T50" fmla="*/ 2147483647 w 3338"/>
              <a:gd name="T51" fmla="*/ 2147483647 h 3053"/>
              <a:gd name="T52" fmla="*/ 2147483647 w 3338"/>
              <a:gd name="T53" fmla="*/ 2147483647 h 3053"/>
              <a:gd name="T54" fmla="*/ 2147483647 w 3338"/>
              <a:gd name="T55" fmla="*/ 2147483647 h 3053"/>
              <a:gd name="T56" fmla="*/ 2147483647 w 3338"/>
              <a:gd name="T57" fmla="*/ 2147483647 h 3053"/>
              <a:gd name="T58" fmla="*/ 2147483647 w 3338"/>
              <a:gd name="T59" fmla="*/ 2147483647 h 3053"/>
              <a:gd name="T60" fmla="*/ 2063369568 w 3338"/>
              <a:gd name="T61" fmla="*/ 2147483647 h 3053"/>
              <a:gd name="T62" fmla="*/ 1888636490 w 3338"/>
              <a:gd name="T63" fmla="*/ 2147483647 h 3053"/>
              <a:gd name="T64" fmla="*/ 1639387231 w 3338"/>
              <a:gd name="T65" fmla="*/ 2147483647 h 3053"/>
              <a:gd name="T66" fmla="*/ 1600834516 w 3338"/>
              <a:gd name="T67" fmla="*/ 2147483647 h 3053"/>
              <a:gd name="T68" fmla="*/ 1349015733 w 3338"/>
              <a:gd name="T69" fmla="*/ 2147483647 h 3053"/>
              <a:gd name="T70" fmla="*/ 1156309140 w 3338"/>
              <a:gd name="T71" fmla="*/ 2147483647 h 3053"/>
              <a:gd name="T72" fmla="*/ 886499035 w 3338"/>
              <a:gd name="T73" fmla="*/ 2147483647 h 3053"/>
              <a:gd name="T74" fmla="*/ 405991701 w 3338"/>
              <a:gd name="T75" fmla="*/ 2147483647 h 3053"/>
              <a:gd name="T76" fmla="*/ 251819536 w 3338"/>
              <a:gd name="T77" fmla="*/ 2147483647 h 3053"/>
              <a:gd name="T78" fmla="*/ 77086151 w 3338"/>
              <a:gd name="T79" fmla="*/ 2147483647 h 3053"/>
              <a:gd name="T80" fmla="*/ 0 w 3338"/>
              <a:gd name="T81" fmla="*/ 2147483647 h 3053"/>
              <a:gd name="T82" fmla="*/ 2147483647 w 3338"/>
              <a:gd name="T83" fmla="*/ 2147483647 h 3053"/>
              <a:gd name="T84" fmla="*/ 2147483647 w 3338"/>
              <a:gd name="T85" fmla="*/ 0 h 30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38"/>
              <a:gd name="T130" fmla="*/ 0 h 3053"/>
              <a:gd name="T131" fmla="*/ 3338 w 3338"/>
              <a:gd name="T132" fmla="*/ 3053 h 30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38" h="3053">
                <a:moveTo>
                  <a:pt x="3300" y="60"/>
                </a:moveTo>
                <a:cubicBezTo>
                  <a:pt x="3261" y="101"/>
                  <a:pt x="3236" y="105"/>
                  <a:pt x="3180" y="113"/>
                </a:cubicBezTo>
                <a:cubicBezTo>
                  <a:pt x="3136" y="178"/>
                  <a:pt x="3040" y="160"/>
                  <a:pt x="2970" y="165"/>
                </a:cubicBezTo>
                <a:cubicBezTo>
                  <a:pt x="2926" y="195"/>
                  <a:pt x="2864" y="190"/>
                  <a:pt x="2813" y="195"/>
                </a:cubicBezTo>
                <a:cubicBezTo>
                  <a:pt x="2802" y="211"/>
                  <a:pt x="2801" y="232"/>
                  <a:pt x="2790" y="248"/>
                </a:cubicBezTo>
                <a:cubicBezTo>
                  <a:pt x="2778" y="266"/>
                  <a:pt x="2742" y="272"/>
                  <a:pt x="2723" y="278"/>
                </a:cubicBezTo>
                <a:cubicBezTo>
                  <a:pt x="2677" y="293"/>
                  <a:pt x="2628" y="311"/>
                  <a:pt x="2588" y="338"/>
                </a:cubicBezTo>
                <a:cubicBezTo>
                  <a:pt x="2570" y="364"/>
                  <a:pt x="2569" y="380"/>
                  <a:pt x="2543" y="398"/>
                </a:cubicBezTo>
                <a:cubicBezTo>
                  <a:pt x="2533" y="427"/>
                  <a:pt x="2528" y="440"/>
                  <a:pt x="2498" y="450"/>
                </a:cubicBezTo>
                <a:cubicBezTo>
                  <a:pt x="2485" y="448"/>
                  <a:pt x="2471" y="449"/>
                  <a:pt x="2460" y="443"/>
                </a:cubicBezTo>
                <a:cubicBezTo>
                  <a:pt x="2452" y="438"/>
                  <a:pt x="2452" y="426"/>
                  <a:pt x="2445" y="420"/>
                </a:cubicBezTo>
                <a:cubicBezTo>
                  <a:pt x="2439" y="415"/>
                  <a:pt x="2430" y="415"/>
                  <a:pt x="2423" y="413"/>
                </a:cubicBezTo>
                <a:cubicBezTo>
                  <a:pt x="2413" y="415"/>
                  <a:pt x="2400" y="413"/>
                  <a:pt x="2393" y="420"/>
                </a:cubicBezTo>
                <a:cubicBezTo>
                  <a:pt x="2365" y="447"/>
                  <a:pt x="2408" y="454"/>
                  <a:pt x="2363" y="465"/>
                </a:cubicBezTo>
                <a:cubicBezTo>
                  <a:pt x="2339" y="471"/>
                  <a:pt x="2313" y="470"/>
                  <a:pt x="2288" y="473"/>
                </a:cubicBezTo>
                <a:cubicBezTo>
                  <a:pt x="2277" y="504"/>
                  <a:pt x="2272" y="537"/>
                  <a:pt x="2265" y="570"/>
                </a:cubicBezTo>
                <a:cubicBezTo>
                  <a:pt x="2255" y="689"/>
                  <a:pt x="2280" y="638"/>
                  <a:pt x="2198" y="668"/>
                </a:cubicBezTo>
                <a:cubicBezTo>
                  <a:pt x="2189" y="692"/>
                  <a:pt x="2205" y="731"/>
                  <a:pt x="2183" y="743"/>
                </a:cubicBezTo>
                <a:cubicBezTo>
                  <a:pt x="2161" y="755"/>
                  <a:pt x="2133" y="738"/>
                  <a:pt x="2108" y="735"/>
                </a:cubicBezTo>
                <a:cubicBezTo>
                  <a:pt x="2083" y="733"/>
                  <a:pt x="2058" y="730"/>
                  <a:pt x="2033" y="728"/>
                </a:cubicBezTo>
                <a:cubicBezTo>
                  <a:pt x="2010" y="713"/>
                  <a:pt x="1991" y="706"/>
                  <a:pt x="1965" y="698"/>
                </a:cubicBezTo>
                <a:cubicBezTo>
                  <a:pt x="1958" y="703"/>
                  <a:pt x="1952" y="711"/>
                  <a:pt x="1943" y="713"/>
                </a:cubicBezTo>
                <a:cubicBezTo>
                  <a:pt x="1924" y="718"/>
                  <a:pt x="1894" y="703"/>
                  <a:pt x="1883" y="720"/>
                </a:cubicBezTo>
                <a:cubicBezTo>
                  <a:pt x="1865" y="748"/>
                  <a:pt x="1889" y="788"/>
                  <a:pt x="1875" y="818"/>
                </a:cubicBezTo>
                <a:cubicBezTo>
                  <a:pt x="1868" y="832"/>
                  <a:pt x="1845" y="828"/>
                  <a:pt x="1830" y="833"/>
                </a:cubicBezTo>
                <a:cubicBezTo>
                  <a:pt x="1823" y="835"/>
                  <a:pt x="1808" y="840"/>
                  <a:pt x="1808" y="840"/>
                </a:cubicBezTo>
                <a:cubicBezTo>
                  <a:pt x="1737" y="887"/>
                  <a:pt x="1733" y="1039"/>
                  <a:pt x="1808" y="1088"/>
                </a:cubicBezTo>
                <a:cubicBezTo>
                  <a:pt x="1836" y="1129"/>
                  <a:pt x="1803" y="1161"/>
                  <a:pt x="1853" y="1178"/>
                </a:cubicBezTo>
                <a:cubicBezTo>
                  <a:pt x="1857" y="1219"/>
                  <a:pt x="1881" y="1289"/>
                  <a:pt x="1830" y="1305"/>
                </a:cubicBezTo>
                <a:cubicBezTo>
                  <a:pt x="1871" y="1319"/>
                  <a:pt x="1895" y="1310"/>
                  <a:pt x="1868" y="1365"/>
                </a:cubicBezTo>
                <a:cubicBezTo>
                  <a:pt x="1864" y="1373"/>
                  <a:pt x="1853" y="1375"/>
                  <a:pt x="1845" y="1380"/>
                </a:cubicBezTo>
                <a:cubicBezTo>
                  <a:pt x="1824" y="1412"/>
                  <a:pt x="1836" y="1397"/>
                  <a:pt x="1808" y="1425"/>
                </a:cubicBezTo>
                <a:cubicBezTo>
                  <a:pt x="1803" y="1430"/>
                  <a:pt x="1815" y="1403"/>
                  <a:pt x="1815" y="1403"/>
                </a:cubicBezTo>
                <a:cubicBezTo>
                  <a:pt x="1818" y="1414"/>
                  <a:pt x="1834" y="1475"/>
                  <a:pt x="1838" y="1478"/>
                </a:cubicBezTo>
                <a:cubicBezTo>
                  <a:pt x="1853" y="1488"/>
                  <a:pt x="1883" y="1508"/>
                  <a:pt x="1883" y="1508"/>
                </a:cubicBezTo>
                <a:cubicBezTo>
                  <a:pt x="1880" y="1566"/>
                  <a:pt x="1901" y="1689"/>
                  <a:pt x="1823" y="1718"/>
                </a:cubicBezTo>
                <a:cubicBezTo>
                  <a:pt x="1818" y="1787"/>
                  <a:pt x="1814" y="1840"/>
                  <a:pt x="1800" y="1905"/>
                </a:cubicBezTo>
                <a:cubicBezTo>
                  <a:pt x="1798" y="1950"/>
                  <a:pt x="1782" y="1891"/>
                  <a:pt x="1770" y="1935"/>
                </a:cubicBezTo>
                <a:cubicBezTo>
                  <a:pt x="1767" y="1945"/>
                  <a:pt x="1748" y="1987"/>
                  <a:pt x="1740" y="1980"/>
                </a:cubicBezTo>
                <a:cubicBezTo>
                  <a:pt x="1721" y="1964"/>
                  <a:pt x="1703" y="1988"/>
                  <a:pt x="1703" y="1988"/>
                </a:cubicBezTo>
                <a:cubicBezTo>
                  <a:pt x="1695" y="1990"/>
                  <a:pt x="1688" y="1994"/>
                  <a:pt x="1680" y="1995"/>
                </a:cubicBezTo>
                <a:cubicBezTo>
                  <a:pt x="1662" y="1996"/>
                  <a:pt x="1632" y="2047"/>
                  <a:pt x="1605" y="2048"/>
                </a:cubicBezTo>
                <a:cubicBezTo>
                  <a:pt x="1580" y="2055"/>
                  <a:pt x="1554" y="2039"/>
                  <a:pt x="1530" y="2040"/>
                </a:cubicBezTo>
                <a:cubicBezTo>
                  <a:pt x="1506" y="2047"/>
                  <a:pt x="1477" y="2035"/>
                  <a:pt x="1463" y="2055"/>
                </a:cubicBezTo>
                <a:cubicBezTo>
                  <a:pt x="1430" y="2105"/>
                  <a:pt x="1418" y="1967"/>
                  <a:pt x="1388" y="2018"/>
                </a:cubicBezTo>
                <a:cubicBezTo>
                  <a:pt x="1375" y="2078"/>
                  <a:pt x="1393" y="2013"/>
                  <a:pt x="1350" y="1980"/>
                </a:cubicBezTo>
                <a:cubicBezTo>
                  <a:pt x="1337" y="1945"/>
                  <a:pt x="1331" y="2040"/>
                  <a:pt x="1343" y="1988"/>
                </a:cubicBezTo>
                <a:cubicBezTo>
                  <a:pt x="1347" y="1973"/>
                  <a:pt x="1365" y="2025"/>
                  <a:pt x="1365" y="2025"/>
                </a:cubicBezTo>
                <a:cubicBezTo>
                  <a:pt x="1358" y="1962"/>
                  <a:pt x="1302" y="1993"/>
                  <a:pt x="1238" y="1973"/>
                </a:cubicBezTo>
                <a:cubicBezTo>
                  <a:pt x="1218" y="1943"/>
                  <a:pt x="1193" y="1910"/>
                  <a:pt x="1163" y="1890"/>
                </a:cubicBezTo>
                <a:cubicBezTo>
                  <a:pt x="1142" y="1833"/>
                  <a:pt x="1173" y="1903"/>
                  <a:pt x="1133" y="1853"/>
                </a:cubicBezTo>
                <a:cubicBezTo>
                  <a:pt x="1128" y="1847"/>
                  <a:pt x="1129" y="1837"/>
                  <a:pt x="1125" y="1830"/>
                </a:cubicBezTo>
                <a:cubicBezTo>
                  <a:pt x="1113" y="1806"/>
                  <a:pt x="1110" y="1808"/>
                  <a:pt x="1088" y="1793"/>
                </a:cubicBezTo>
                <a:cubicBezTo>
                  <a:pt x="1083" y="1785"/>
                  <a:pt x="1079" y="1776"/>
                  <a:pt x="1073" y="1770"/>
                </a:cubicBezTo>
                <a:cubicBezTo>
                  <a:pt x="1067" y="1764"/>
                  <a:pt x="1056" y="1762"/>
                  <a:pt x="1050" y="1755"/>
                </a:cubicBezTo>
                <a:cubicBezTo>
                  <a:pt x="1045" y="1749"/>
                  <a:pt x="1047" y="1740"/>
                  <a:pt x="1043" y="1733"/>
                </a:cubicBezTo>
                <a:cubicBezTo>
                  <a:pt x="1034" y="1717"/>
                  <a:pt x="1024" y="1702"/>
                  <a:pt x="1013" y="1688"/>
                </a:cubicBezTo>
                <a:cubicBezTo>
                  <a:pt x="1005" y="1678"/>
                  <a:pt x="999" y="1666"/>
                  <a:pt x="990" y="1658"/>
                </a:cubicBezTo>
                <a:cubicBezTo>
                  <a:pt x="976" y="1646"/>
                  <a:pt x="945" y="1628"/>
                  <a:pt x="945" y="1628"/>
                </a:cubicBezTo>
                <a:cubicBezTo>
                  <a:pt x="876" y="1650"/>
                  <a:pt x="911" y="1659"/>
                  <a:pt x="885" y="1710"/>
                </a:cubicBezTo>
                <a:cubicBezTo>
                  <a:pt x="877" y="1727"/>
                  <a:pt x="855" y="1738"/>
                  <a:pt x="840" y="1748"/>
                </a:cubicBezTo>
                <a:cubicBezTo>
                  <a:pt x="797" y="1719"/>
                  <a:pt x="822" y="1707"/>
                  <a:pt x="803" y="1658"/>
                </a:cubicBezTo>
                <a:cubicBezTo>
                  <a:pt x="788" y="1618"/>
                  <a:pt x="778" y="1616"/>
                  <a:pt x="750" y="1598"/>
                </a:cubicBezTo>
                <a:cubicBezTo>
                  <a:pt x="745" y="1590"/>
                  <a:pt x="742" y="1581"/>
                  <a:pt x="735" y="1575"/>
                </a:cubicBezTo>
                <a:cubicBezTo>
                  <a:pt x="709" y="1554"/>
                  <a:pt x="707" y="1588"/>
                  <a:pt x="720" y="1545"/>
                </a:cubicBezTo>
                <a:cubicBezTo>
                  <a:pt x="692" y="1531"/>
                  <a:pt x="666" y="1514"/>
                  <a:pt x="638" y="1500"/>
                </a:cubicBezTo>
                <a:cubicBezTo>
                  <a:pt x="635" y="1493"/>
                  <a:pt x="631" y="1486"/>
                  <a:pt x="630" y="1478"/>
                </a:cubicBezTo>
                <a:cubicBezTo>
                  <a:pt x="626" y="1418"/>
                  <a:pt x="635" y="1357"/>
                  <a:pt x="623" y="1298"/>
                </a:cubicBezTo>
                <a:cubicBezTo>
                  <a:pt x="619" y="1280"/>
                  <a:pt x="588" y="1288"/>
                  <a:pt x="570" y="1283"/>
                </a:cubicBezTo>
                <a:cubicBezTo>
                  <a:pt x="544" y="1266"/>
                  <a:pt x="536" y="1252"/>
                  <a:pt x="525" y="1223"/>
                </a:cubicBezTo>
                <a:cubicBezTo>
                  <a:pt x="518" y="1172"/>
                  <a:pt x="530" y="1175"/>
                  <a:pt x="495" y="1148"/>
                </a:cubicBezTo>
                <a:cubicBezTo>
                  <a:pt x="481" y="1137"/>
                  <a:pt x="450" y="1118"/>
                  <a:pt x="450" y="1118"/>
                </a:cubicBezTo>
                <a:cubicBezTo>
                  <a:pt x="410" y="1057"/>
                  <a:pt x="434" y="989"/>
                  <a:pt x="413" y="923"/>
                </a:cubicBezTo>
                <a:cubicBezTo>
                  <a:pt x="409" y="912"/>
                  <a:pt x="355" y="892"/>
                  <a:pt x="345" y="885"/>
                </a:cubicBezTo>
                <a:cubicBezTo>
                  <a:pt x="324" y="820"/>
                  <a:pt x="232" y="836"/>
                  <a:pt x="180" y="833"/>
                </a:cubicBezTo>
                <a:cubicBezTo>
                  <a:pt x="173" y="830"/>
                  <a:pt x="164" y="830"/>
                  <a:pt x="158" y="825"/>
                </a:cubicBezTo>
                <a:cubicBezTo>
                  <a:pt x="151" y="819"/>
                  <a:pt x="152" y="805"/>
                  <a:pt x="143" y="803"/>
                </a:cubicBezTo>
                <a:cubicBezTo>
                  <a:pt x="128" y="799"/>
                  <a:pt x="113" y="808"/>
                  <a:pt x="98" y="810"/>
                </a:cubicBezTo>
                <a:cubicBezTo>
                  <a:pt x="91" y="829"/>
                  <a:pt x="89" y="871"/>
                  <a:pt x="75" y="885"/>
                </a:cubicBezTo>
                <a:cubicBezTo>
                  <a:pt x="72" y="888"/>
                  <a:pt x="33" y="899"/>
                  <a:pt x="30" y="900"/>
                </a:cubicBezTo>
                <a:cubicBezTo>
                  <a:pt x="18" y="941"/>
                  <a:pt x="30" y="977"/>
                  <a:pt x="30" y="1020"/>
                </a:cubicBezTo>
                <a:lnTo>
                  <a:pt x="0" y="1935"/>
                </a:lnTo>
                <a:lnTo>
                  <a:pt x="863" y="3053"/>
                </a:lnTo>
                <a:lnTo>
                  <a:pt x="1725" y="3045"/>
                </a:lnTo>
                <a:lnTo>
                  <a:pt x="3263" y="1815"/>
                </a:lnTo>
                <a:lnTo>
                  <a:pt x="3338" y="0"/>
                </a:lnTo>
              </a:path>
            </a:pathLst>
          </a:custGeom>
          <a:solidFill>
            <a:srgbClr val="FF0000">
              <a:alpha val="29019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304800" y="2895600"/>
            <a:ext cx="4267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Constantia" pitchFamily="18" charset="0"/>
              </a:rPr>
              <a:t>The Hualapai Reservation</a:t>
            </a:r>
          </a:p>
          <a:p>
            <a:r>
              <a:rPr lang="en-US" dirty="0">
                <a:latin typeface="Constantia" pitchFamily="18" charset="0"/>
              </a:rPr>
              <a:t>(nearly a million acres) located in Northwest Arizona, on Historic </a:t>
            </a:r>
            <a:r>
              <a:rPr lang="en-US" dirty="0" smtClean="0">
                <a:latin typeface="Constantia" pitchFamily="18" charset="0"/>
              </a:rPr>
              <a:t>Route 66</a:t>
            </a:r>
            <a:r>
              <a:rPr lang="en-US" dirty="0">
                <a:latin typeface="Constantia" pitchFamily="18" charset="0"/>
              </a:rPr>
              <a:t>, 54 miles northeast from Kingman, was established by Executive Order in 1883, and is home to the </a:t>
            </a:r>
            <a:r>
              <a:rPr lang="en-US" dirty="0" err="1">
                <a:latin typeface="Constantia" pitchFamily="18" charset="0"/>
              </a:rPr>
              <a:t>Hwal’bay</a:t>
            </a:r>
            <a:r>
              <a:rPr lang="en-US" dirty="0">
                <a:latin typeface="Constantia" pitchFamily="18" charset="0"/>
              </a:rPr>
              <a:t>, or People of the Tall Pines. </a:t>
            </a:r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Capital: Peach Springs AZ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1095375" cy="40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4051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Tribal Administration and Hualapai Nation</a:t>
            </a:r>
          </a:p>
          <a:p>
            <a:r>
              <a:rPr lang="en-US" dirty="0"/>
              <a:t>Bureau of Indian Affairs</a:t>
            </a:r>
          </a:p>
          <a:p>
            <a:r>
              <a:rPr lang="en-US" dirty="0"/>
              <a:t>Other Donors both Government and </a:t>
            </a:r>
            <a:r>
              <a:rPr lang="en-US" dirty="0" smtClean="0"/>
              <a:t>Private</a:t>
            </a:r>
          </a:p>
          <a:p>
            <a:r>
              <a:rPr lang="en-US" dirty="0" smtClean="0"/>
              <a:t>Dawn </a:t>
            </a:r>
            <a:r>
              <a:rPr lang="en-US" dirty="0" err="1" smtClean="0"/>
              <a:t>Hubbs</a:t>
            </a:r>
            <a:r>
              <a:rPr lang="en-US" dirty="0" smtClean="0"/>
              <a:t>, Hualapai Program Manager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pic>
        <p:nvPicPr>
          <p:cNvPr id="4" name="Picture 3" descr="Feater 1_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33673"/>
          <a:stretch>
            <a:fillRect/>
          </a:stretch>
        </p:blipFill>
        <p:spPr>
          <a:xfrm>
            <a:off x="514815" y="3048000"/>
            <a:ext cx="5148336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8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70048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6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barthuli\Desktop\Hualapai Gas Station\Peach Springs Garage\PeachSprings-gas station01-Mar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 b="27290"/>
          <a:stretch>
            <a:fillRect/>
          </a:stretch>
        </p:blipFill>
        <p:spPr bwMode="auto">
          <a:xfrm>
            <a:off x="990600" y="1289362"/>
            <a:ext cx="6858000" cy="373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56" y="228600"/>
            <a:ext cx="8381260" cy="1054394"/>
          </a:xfrm>
        </p:spPr>
        <p:txBody>
          <a:bodyPr/>
          <a:lstStyle/>
          <a:p>
            <a:r>
              <a:rPr lang="en-US" dirty="0" smtClean="0"/>
              <a:t>Existing Site Conditions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786" y="510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Total site 7.5 acres subdivided into 7 lots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Historic buildings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Hualapai cultural center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Un-paved parking lot for the Hualapai Cultural Center</a:t>
            </a:r>
          </a:p>
        </p:txBody>
      </p:sp>
      <p:pic>
        <p:nvPicPr>
          <p:cNvPr id="6" name="Picture 5" descr="IMG_9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2998"/>
            <a:ext cx="2845676" cy="189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3 Osterman National Register08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04" t="20513" r="29656"/>
          <a:stretch>
            <a:fillRect/>
          </a:stretch>
        </p:blipFill>
        <p:spPr bwMode="auto">
          <a:xfrm>
            <a:off x="6658303" y="1142998"/>
            <a:ext cx="1676400" cy="288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3733801" cy="49103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Presence of a railroad easement adjacent to the proposed site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Storm water wash runs through </a:t>
            </a:r>
            <a:r>
              <a:rPr lang="en-US" dirty="0" smtClean="0"/>
              <a:t>property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Preserve local trees and plants present on the site </a:t>
            </a:r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Use of building materials native to the area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Pre-existing building foundations and abandoned reinforced concrete sewer lines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All building entrances must face East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pic>
        <p:nvPicPr>
          <p:cNvPr id="1026" name="Picture 2" descr="http://modernbuilders.net/wp-content/uploads/2012/02/chocolate-hualapai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2924218" cy="45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_0748.JPG"/>
          <p:cNvPicPr>
            <a:picLocks noChangeAspect="1"/>
          </p:cNvPicPr>
          <p:nvPr/>
        </p:nvPicPr>
        <p:blipFill>
          <a:blip r:embed="rId3"/>
          <a:srcRect l="22308" t="23689" r="37864" b="15340"/>
          <a:stretch>
            <a:fillRect/>
          </a:stretch>
        </p:blipFill>
        <p:spPr bwMode="auto">
          <a:xfrm>
            <a:off x="6629400" y="3657601"/>
            <a:ext cx="2200554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57399"/>
            <a:ext cx="3886201" cy="4495801"/>
          </a:xfrm>
        </p:spPr>
        <p:txBody>
          <a:bodyPr/>
          <a:lstStyle/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Land Surveying</a:t>
            </a:r>
          </a:p>
          <a:p>
            <a:r>
              <a:rPr lang="en-US" dirty="0" smtClean="0"/>
              <a:t>Fill/Grading Plan</a:t>
            </a:r>
          </a:p>
          <a:p>
            <a:r>
              <a:rPr lang="en-US" dirty="0" smtClean="0"/>
              <a:t>Storm Water Drainage Design</a:t>
            </a:r>
          </a:p>
          <a:p>
            <a:r>
              <a:rPr lang="en-US" dirty="0" smtClean="0"/>
              <a:t>Sanitary Sewer Systems</a:t>
            </a:r>
          </a:p>
          <a:p>
            <a:r>
              <a:rPr lang="en-US" dirty="0" smtClean="0"/>
              <a:t>Municipal Water Supply</a:t>
            </a:r>
          </a:p>
          <a:p>
            <a:r>
              <a:rPr lang="en-US" dirty="0" smtClean="0"/>
              <a:t>Parking Facility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Services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55" y="2667000"/>
            <a:ext cx="4419600" cy="256025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Visits</a:t>
            </a:r>
          </a:p>
          <a:p>
            <a:r>
              <a:rPr lang="en-US" dirty="0"/>
              <a:t>Workshops with </a:t>
            </a:r>
            <a:r>
              <a:rPr lang="en-US" dirty="0" smtClean="0"/>
              <a:t>Client- Tribal Government and Community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57930"/>
            <a:ext cx="1095375" cy="49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91748" y="4710141"/>
            <a:ext cx="1447800" cy="6858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14400" y="4731051"/>
            <a:ext cx="1484203" cy="685800"/>
            <a:chOff x="3487847" y="5559972"/>
            <a:chExt cx="1484203" cy="685800"/>
          </a:xfrm>
        </p:grpSpPr>
        <p:sp>
          <p:nvSpPr>
            <p:cNvPr id="6" name="Rectangle 5"/>
            <p:cNvSpPr/>
            <p:nvPr/>
          </p:nvSpPr>
          <p:spPr>
            <a:xfrm>
              <a:off x="3487847" y="5559972"/>
              <a:ext cx="1447800" cy="685800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4250" y="5579706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Field Surveyor:</a:t>
              </a:r>
              <a:endParaRPr lang="en-US" sz="1200" dirty="0"/>
            </a:p>
            <a:p>
              <a:pPr algn="ctr"/>
              <a:r>
                <a:rPr lang="en-US" sz="1200" dirty="0" smtClean="0"/>
                <a:t>Ian Braun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1748" y="472987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Fill/ Grading Plan:</a:t>
            </a:r>
          </a:p>
          <a:p>
            <a:pPr algn="ctr"/>
            <a:r>
              <a:rPr lang="en-US" sz="1200" dirty="0" err="1" smtClean="0"/>
              <a:t>Mohamad</a:t>
            </a:r>
            <a:r>
              <a:rPr lang="en-US" sz="1200" dirty="0" smtClean="0"/>
              <a:t> </a:t>
            </a:r>
            <a:r>
              <a:rPr lang="en-US" sz="1200" dirty="0" err="1" smtClean="0"/>
              <a:t>Haikal</a:t>
            </a:r>
            <a:r>
              <a:rPr lang="en-US" sz="1200" dirty="0" smtClean="0"/>
              <a:t> Bin </a:t>
            </a:r>
            <a:r>
              <a:rPr lang="en-US" sz="1200" dirty="0" err="1" smtClean="0"/>
              <a:t>Maamor</a:t>
            </a:r>
            <a:endParaRPr lang="en-US" sz="1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638800" y="4720596"/>
            <a:ext cx="1447800" cy="685800"/>
            <a:chOff x="3487847" y="5559972"/>
            <a:chExt cx="1447800" cy="685800"/>
          </a:xfrm>
        </p:grpSpPr>
        <p:sp>
          <p:nvSpPr>
            <p:cNvPr id="16" name="Rectangle 15"/>
            <p:cNvSpPr/>
            <p:nvPr/>
          </p:nvSpPr>
          <p:spPr>
            <a:xfrm>
              <a:off x="3487847" y="5559972"/>
              <a:ext cx="1447800" cy="685800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7847" y="5579706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Sidewalk/Paving :</a:t>
              </a:r>
              <a:endParaRPr lang="en-US" sz="1200" dirty="0"/>
            </a:p>
            <a:p>
              <a:pPr algn="ctr"/>
              <a:r>
                <a:rPr lang="en-US" sz="1200" dirty="0" smtClean="0"/>
                <a:t>Jorge Hernandez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5345" y="3160618"/>
            <a:ext cx="1484203" cy="685800"/>
            <a:chOff x="3487847" y="5559972"/>
            <a:chExt cx="1484203" cy="685800"/>
          </a:xfrm>
        </p:grpSpPr>
        <p:sp>
          <p:nvSpPr>
            <p:cNvPr id="19" name="Rectangle 18"/>
            <p:cNvSpPr/>
            <p:nvPr/>
          </p:nvSpPr>
          <p:spPr>
            <a:xfrm>
              <a:off x="3487847" y="5559972"/>
              <a:ext cx="1447800" cy="685800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87847" y="5579706"/>
              <a:ext cx="1484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General Manager:</a:t>
              </a:r>
            </a:p>
            <a:p>
              <a:pPr algn="ctr"/>
              <a:r>
                <a:rPr lang="en-US" sz="1200" dirty="0" smtClean="0"/>
                <a:t>Andrew Halley</a:t>
              </a: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4406-0E4E-4C57-824E-6FF8A33AC43B}" type="slidenum">
              <a:rPr lang="en-US" smtClean="0"/>
              <a:t>9</a:t>
            </a:fld>
            <a:endParaRPr lang="en-US"/>
          </a:p>
        </p:txBody>
      </p:sp>
      <p:cxnSp>
        <p:nvCxnSpPr>
          <p:cNvPr id="53" name="Elbow Connector 52"/>
          <p:cNvCxnSpPr>
            <a:stCxn id="19" idx="1"/>
            <a:endCxn id="6" idx="0"/>
          </p:cNvCxnSpPr>
          <p:nvPr/>
        </p:nvCxnSpPr>
        <p:spPr>
          <a:xfrm rot="10800000" flipV="1">
            <a:off x="1638301" y="3503517"/>
            <a:ext cx="1717045" cy="12275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9" idx="3"/>
            <a:endCxn id="16" idx="0"/>
          </p:cNvCxnSpPr>
          <p:nvPr/>
        </p:nvCxnSpPr>
        <p:spPr>
          <a:xfrm>
            <a:off x="4803145" y="3503518"/>
            <a:ext cx="1559555" cy="12170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7" idx="0"/>
          </p:cNvCxnSpPr>
          <p:nvPr/>
        </p:nvCxnSpPr>
        <p:spPr>
          <a:xfrm>
            <a:off x="4115648" y="3886200"/>
            <a:ext cx="0" cy="82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8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388</TotalTime>
  <Words>859</Words>
  <Application>Microsoft Macintosh PowerPoint</Application>
  <PresentationFormat>On-screen Show (4:3)</PresentationFormat>
  <Paragraphs>302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Proposed Hualapai Museum Site Design</vt:lpstr>
      <vt:lpstr>Presentation Overview</vt:lpstr>
      <vt:lpstr>Project Understanding</vt:lpstr>
      <vt:lpstr>Background informATION</vt:lpstr>
      <vt:lpstr>Stakeholders</vt:lpstr>
      <vt:lpstr>Existing Site Conditions</vt:lpstr>
      <vt:lpstr>Design Challenges</vt:lpstr>
      <vt:lpstr>Scope of Services overview</vt:lpstr>
      <vt:lpstr>Project management</vt:lpstr>
      <vt:lpstr>Land Surveying</vt:lpstr>
      <vt:lpstr>Storm Water drainage</vt:lpstr>
      <vt:lpstr>Sanitary Sewer/Municipal water supply</vt:lpstr>
      <vt:lpstr>Parking facility design</vt:lpstr>
      <vt:lpstr>Project Design Timeline</vt:lpstr>
      <vt:lpstr>Proposed Budget</vt:lpstr>
      <vt:lpstr>Proposed Budget continued</vt:lpstr>
      <vt:lpstr>Questions?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 Student</dc:creator>
  <cp:lastModifiedBy>Jorge Hernandez</cp:lastModifiedBy>
  <cp:revision>43</cp:revision>
  <dcterms:created xsi:type="dcterms:W3CDTF">2012-12-02T23:24:11Z</dcterms:created>
  <dcterms:modified xsi:type="dcterms:W3CDTF">2012-12-03T22:17:47Z</dcterms:modified>
</cp:coreProperties>
</file>